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6" r:id="rId3"/>
    <p:sldId id="259" r:id="rId4"/>
    <p:sldId id="260" r:id="rId5"/>
    <p:sldId id="261" r:id="rId6"/>
    <p:sldId id="270" r:id="rId7"/>
    <p:sldId id="257" r:id="rId8"/>
    <p:sldId id="258" r:id="rId9"/>
    <p:sldId id="272" r:id="rId10"/>
    <p:sldId id="273" r:id="rId11"/>
    <p:sldId id="285" r:id="rId12"/>
    <p:sldId id="262" r:id="rId13"/>
    <p:sldId id="263" r:id="rId14"/>
    <p:sldId id="288" r:id="rId15"/>
    <p:sldId id="289" r:id="rId16"/>
    <p:sldId id="267" r:id="rId17"/>
    <p:sldId id="286" r:id="rId18"/>
    <p:sldId id="268" r:id="rId19"/>
    <p:sldId id="284" r:id="rId20"/>
    <p:sldId id="281" r:id="rId21"/>
  </p:sldIdLst>
  <p:sldSz cx="9144000" cy="6858000" type="screen4x3"/>
  <p:notesSz cx="6797675" cy="9929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737" autoAdjust="0"/>
  </p:normalViewPr>
  <p:slideViewPr>
    <p:cSldViewPr>
      <p:cViewPr varScale="1">
        <p:scale>
          <a:sx n="81" d="100"/>
          <a:sy n="81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F092C2-FCD8-4F67-B1EA-69FB0826E281}" type="datetimeFigureOut">
              <a:rPr lang="de-DE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239021-7D0D-44EB-B3EB-188276C235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CE23AF-D55D-4E95-8AC9-4721E4C30596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BAE9BE-118F-432F-AB42-7433EF09C97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Zusammenarbeit mit der Schule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239021-7D0D-44EB-B3EB-188276C2355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Ernährung und Gesundheitserziehung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239021-7D0D-44EB-B3EB-188276C2355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239021-7D0D-44EB-B3EB-188276C2355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DBB48-A997-4880-AE63-3CE5879C3BD4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CEF44-8F24-485D-91BC-BF26D9FFE62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8B0863-721F-4ADF-99CA-07D67E84C0A1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BFACF-4530-444C-87FF-0E4F681EEBC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755C2-F0D7-429A-94D6-6D4F4594160B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36E77-0B18-42B6-B6ED-A87826C7C3E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52540-FF74-4C85-9F58-96058CAC815C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98D5E-CC90-4D8A-AD74-A680D5A9AB7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731EFF-197C-40C9-BE8C-4DF15CABF46D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4B35F-D80C-40BF-8C9C-9B7B71001E9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61A057-EDEC-4346-88E8-32CD70113951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4C76D-E572-424E-94EE-DDDE3C7407D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0A294-EE5C-4E09-A02D-5E633B435F23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E3-179E-4C63-9A82-664DC8F36B1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5A70F-C7CE-47B3-BEA4-4FC47E1C6C06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2BEA4-C7B8-448D-93A9-B1520D0B943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85AAF-2C42-4EF3-AA73-32475D1E4041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6A5BA-1955-4A61-BB91-BD5711CB1A4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B42DD-5536-4139-B932-EF04BEEA15BE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5128-47EF-4787-8C7F-BA835E2100D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652ED-98E3-4A5B-8E66-CBC828C59ABB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D7D87-0AB3-4522-82FF-399D321519E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C35E8B-7D1F-4830-BB17-AEA0CE7F6ABE}" type="datetimeFigureOut">
              <a:rPr lang="de-DE" smtClean="0"/>
              <a:pPr>
                <a:defRPr/>
              </a:pPr>
              <a:t>27.06.2023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FFC27B-A492-4F85-A71B-B81BA19DB6B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4213" y="404813"/>
            <a:ext cx="7929562" cy="4500562"/>
          </a:xfrm>
        </p:spPr>
        <p:txBody>
          <a:bodyPr>
            <a:normAutofit lnSpcReduction="10000"/>
          </a:bodyPr>
          <a:lstStyle/>
          <a:p>
            <a:r>
              <a:rPr lang="de-DE" sz="8800" b="1" u="sng" dirty="0" smtClean="0">
                <a:solidFill>
                  <a:schemeClr val="tx1"/>
                </a:solidFill>
                <a:latin typeface="Harlow Solid Italic"/>
              </a:rPr>
              <a:t>Vorschule </a:t>
            </a:r>
          </a:p>
          <a:p>
            <a:r>
              <a:rPr lang="de-DE" sz="8800" b="1" dirty="0" smtClean="0">
                <a:solidFill>
                  <a:schemeClr val="tx1"/>
                </a:solidFill>
                <a:latin typeface="Harlow Solid Italic"/>
              </a:rPr>
              <a:t>in unserer </a:t>
            </a:r>
          </a:p>
          <a:p>
            <a:r>
              <a:rPr lang="de-DE" sz="8800" b="1" dirty="0" smtClean="0">
                <a:solidFill>
                  <a:schemeClr val="tx1"/>
                </a:solidFill>
                <a:latin typeface="Harlow Solid Italic"/>
              </a:rPr>
              <a:t>Kindertagesstätte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857250" y="920750"/>
            <a:ext cx="76438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4400" b="1" u="sng" dirty="0">
                <a:latin typeface="Calibri" pitchFamily="34" charset="0"/>
              </a:rPr>
              <a:t>Zusammenarbeit mit dem Staatsministerium</a:t>
            </a:r>
          </a:p>
          <a:p>
            <a:pPr algn="ctr"/>
            <a:endParaRPr lang="de-DE" sz="1200" dirty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Beobachtungsbögen </a:t>
            </a:r>
            <a:r>
              <a:rPr lang="de-DE" sz="2800" dirty="0">
                <a:latin typeface="Calibri" pitchFamily="34" charset="0"/>
              </a:rPr>
              <a:t>werden </a:t>
            </a:r>
          </a:p>
          <a:p>
            <a:pPr lvl="1"/>
            <a:r>
              <a:rPr lang="de-DE" sz="2800" dirty="0">
                <a:latin typeface="Calibri" pitchFamily="34" charset="0"/>
              </a:rPr>
              <a:t>   regelmäßig überarbeitet </a:t>
            </a:r>
          </a:p>
          <a:p>
            <a:pPr lvl="1"/>
            <a:endParaRPr lang="de-DE" sz="800" dirty="0">
              <a:latin typeface="Calibri" pitchFamily="34" charset="0"/>
            </a:endParaRPr>
          </a:p>
          <a:p>
            <a:pPr lvl="3"/>
            <a:r>
              <a:rPr lang="de-DE" sz="2800" dirty="0" err="1" smtClean="0">
                <a:latin typeface="Calibri" pitchFamily="34" charset="0"/>
              </a:rPr>
              <a:t>Kompik</a:t>
            </a:r>
            <a:r>
              <a:rPr lang="de-DE" sz="2800" dirty="0" smtClean="0">
                <a:latin typeface="Calibri" pitchFamily="34" charset="0"/>
              </a:rPr>
              <a:t> (soziale </a:t>
            </a:r>
            <a:r>
              <a:rPr lang="de-DE" sz="2800" dirty="0">
                <a:latin typeface="Calibri" pitchFamily="34" charset="0"/>
              </a:rPr>
              <a:t>Entwicklung);</a:t>
            </a:r>
          </a:p>
          <a:p>
            <a:pPr lvl="3"/>
            <a:r>
              <a:rPr lang="de-DE" sz="2800" dirty="0" err="1">
                <a:latin typeface="Calibri" pitchFamily="34" charset="0"/>
              </a:rPr>
              <a:t>Seldak</a:t>
            </a:r>
            <a:r>
              <a:rPr lang="de-DE" sz="2800" dirty="0">
                <a:latin typeface="Calibri" pitchFamily="34" charset="0"/>
              </a:rPr>
              <a:t> (sprachliche Entwicklung)</a:t>
            </a:r>
          </a:p>
          <a:p>
            <a:pPr lvl="3"/>
            <a:r>
              <a:rPr lang="de-DE" sz="2800" dirty="0" err="1">
                <a:latin typeface="Calibri" pitchFamily="34" charset="0"/>
              </a:rPr>
              <a:t>Sismik</a:t>
            </a:r>
            <a:r>
              <a:rPr lang="de-DE" sz="2800" dirty="0">
                <a:latin typeface="Calibri" pitchFamily="34" charset="0"/>
              </a:rPr>
              <a:t> (sprachliche Entwicklung von  </a:t>
            </a:r>
          </a:p>
          <a:p>
            <a:pPr lvl="3"/>
            <a:r>
              <a:rPr lang="de-DE" sz="2800" dirty="0" smtClean="0">
                <a:latin typeface="Calibri" pitchFamily="34" charset="0"/>
              </a:rPr>
              <a:t>Kindern mit Migrationshintergrund)</a:t>
            </a:r>
            <a:endParaRPr lang="de-DE" sz="2800" dirty="0">
              <a:latin typeface="Calibri" pitchFamily="34" charset="0"/>
            </a:endParaRPr>
          </a:p>
          <a:p>
            <a:pPr lvl="1"/>
            <a:r>
              <a:rPr lang="de-DE" sz="2400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43042" y="285728"/>
            <a:ext cx="62151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400" b="1" u="sng" dirty="0" smtClean="0">
                <a:latin typeface="Calibri" pitchFamily="34" charset="0"/>
              </a:rPr>
              <a:t>Zusammenarbeit mit der </a:t>
            </a:r>
          </a:p>
          <a:p>
            <a:r>
              <a:rPr lang="de-DE" sz="4400" b="1" dirty="0" smtClean="0">
                <a:latin typeface="Calibri" pitchFamily="34" charset="0"/>
              </a:rPr>
              <a:t>		     </a:t>
            </a:r>
            <a:r>
              <a:rPr lang="de-DE" sz="4400" b="1" u="sng" dirty="0" smtClean="0">
                <a:latin typeface="Calibri" pitchFamily="34" charset="0"/>
              </a:rPr>
              <a:t>Schule</a:t>
            </a:r>
          </a:p>
          <a:p>
            <a:endParaRPr lang="de-DE" sz="4400" b="1" u="sng" dirty="0" smtClean="0">
              <a:latin typeface="Calibri" pitchFamily="34" charset="0"/>
            </a:endParaRPr>
          </a:p>
          <a:p>
            <a:endParaRPr lang="de-DE" b="1" u="sng" dirty="0" smtClean="0">
              <a:latin typeface="Calibri" pitchFamily="34" charset="0"/>
            </a:endParaRPr>
          </a:p>
          <a:p>
            <a:r>
              <a:rPr lang="de-DE" dirty="0" smtClean="0">
                <a:latin typeface="Calibri" pitchFamily="34" charset="0"/>
              </a:rPr>
              <a:t>  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14414" y="1785926"/>
            <a:ext cx="70009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charset="0"/>
              <a:buChar char="•"/>
            </a:pPr>
            <a:r>
              <a:rPr lang="de-DE" sz="2800" dirty="0" smtClean="0">
                <a:latin typeface="Calibri" pitchFamily="34" charset="0"/>
              </a:rPr>
              <a:t> Regelmäßiger Austausch mit den           Lehrkräften der Grundschule im </a:t>
            </a:r>
            <a:r>
              <a:rPr lang="de-DE" sz="2800" dirty="0" err="1" smtClean="0">
                <a:latin typeface="Calibri" pitchFamily="34" charset="0"/>
              </a:rPr>
              <a:t>Kiga</a:t>
            </a:r>
            <a:endParaRPr lang="de-DE" sz="2800" dirty="0" smtClean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de-DE" sz="2800" dirty="0" smtClean="0">
                <a:latin typeface="Calibri" pitchFamily="34" charset="0"/>
              </a:rPr>
              <a:t> Hospitationen in Schule und Kindergarten</a:t>
            </a:r>
          </a:p>
          <a:p>
            <a:pPr lvl="1">
              <a:buFont typeface="Arial" charset="0"/>
              <a:buChar char="•"/>
            </a:pPr>
            <a:r>
              <a:rPr lang="de-DE" sz="2800" dirty="0" smtClean="0">
                <a:latin typeface="Calibri" pitchFamily="34" charset="0"/>
              </a:rPr>
              <a:t>Der Vorkurs Deutsch (</a:t>
            </a:r>
            <a:r>
              <a:rPr lang="de-DE" sz="2800" dirty="0" err="1" smtClean="0">
                <a:latin typeface="Calibri" pitchFamily="34" charset="0"/>
              </a:rPr>
              <a:t>Kikus</a:t>
            </a:r>
            <a:r>
              <a:rPr lang="de-DE" sz="2800" dirty="0" smtClean="0">
                <a:latin typeface="Calibri" pitchFamily="34" charset="0"/>
              </a:rPr>
              <a:t>) wird    gemeinsam mit der Schule durchgeführt</a:t>
            </a:r>
          </a:p>
          <a:p>
            <a:pPr lvl="1">
              <a:buFont typeface="Arial" charset="0"/>
              <a:buChar char="•"/>
            </a:pPr>
            <a:r>
              <a:rPr lang="de-DE" sz="2800" dirty="0" smtClean="0">
                <a:latin typeface="Calibri" pitchFamily="34" charset="0"/>
              </a:rPr>
              <a:t> Schnupperstunde in den Schulen</a:t>
            </a:r>
          </a:p>
          <a:p>
            <a:pPr lvl="1">
              <a:buFont typeface="Arial" charset="0"/>
              <a:buChar char="•"/>
            </a:pPr>
            <a:r>
              <a:rPr lang="de-DE" sz="2800" dirty="0" smtClean="0">
                <a:latin typeface="Calibri" pitchFamily="34" charset="0"/>
              </a:rPr>
              <a:t>Regelmäßige „</a:t>
            </a:r>
            <a:r>
              <a:rPr lang="de-DE" sz="2800" dirty="0" err="1" smtClean="0">
                <a:latin typeface="Calibri" pitchFamily="34" charset="0"/>
              </a:rPr>
              <a:t>BiF</a:t>
            </a:r>
            <a:r>
              <a:rPr lang="de-DE" sz="2800" dirty="0" smtClean="0">
                <a:latin typeface="Calibri" pitchFamily="34" charset="0"/>
              </a:rPr>
              <a:t>“ – Stunden in Kiga oder Schule</a:t>
            </a:r>
            <a:endParaRPr lang="de-DE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2000250" y="1071547"/>
            <a:ext cx="55006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de-DE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dirty="0">
                <a:latin typeface="Calibri" pitchFamily="34" charset="0"/>
              </a:rPr>
              <a:t>  </a:t>
            </a:r>
            <a:r>
              <a:rPr lang="de-DE" sz="2800" dirty="0" smtClean="0">
                <a:latin typeface="Calibri" pitchFamily="34" charset="0"/>
              </a:rPr>
              <a:t>Sprachförderung</a:t>
            </a:r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Gespräche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Sprachspiele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Geschichten vorlesen und </a:t>
            </a:r>
            <a:r>
              <a:rPr lang="de-DE" sz="2000" dirty="0" smtClean="0">
                <a:latin typeface="Calibri" pitchFamily="34" charset="0"/>
              </a:rPr>
              <a:t>nacherzählen</a:t>
            </a:r>
            <a:endParaRPr lang="de-DE" sz="2000" dirty="0">
              <a:latin typeface="Calibri" pitchFamily="34" charset="0"/>
            </a:endParaRPr>
          </a:p>
          <a:p>
            <a:pPr lvl="1"/>
            <a:r>
              <a:rPr lang="de-DE" sz="2000" dirty="0" smtClean="0">
                <a:latin typeface="Calibri" pitchFamily="34" charset="0"/>
              </a:rPr>
              <a:t>4.   Rätselraten</a:t>
            </a:r>
            <a:endParaRPr lang="de-DE" sz="2000" dirty="0" smtClean="0">
              <a:latin typeface="Calibri" pitchFamily="34" charset="0"/>
            </a:endParaRPr>
          </a:p>
          <a:p>
            <a:pPr lvl="1"/>
            <a:r>
              <a:rPr lang="de-DE" sz="2000" dirty="0" smtClean="0">
                <a:latin typeface="Calibri" pitchFamily="34" charset="0"/>
              </a:rPr>
              <a:t>5.    Musik </a:t>
            </a:r>
            <a:r>
              <a:rPr lang="de-DE" sz="2000" dirty="0" smtClean="0">
                <a:latin typeface="Calibri" pitchFamily="34" charset="0"/>
              </a:rPr>
              <a:t>und Tanzspiele, Klatschspiele und Rhythmusübungen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143125" y="4714884"/>
            <a:ext cx="47863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Mathematische Förderung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Tischspiele und Würfelspiele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Zahlenland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Logik- </a:t>
            </a:r>
            <a:r>
              <a:rPr lang="de-DE" sz="2000" dirty="0">
                <a:latin typeface="Calibri" pitchFamily="34" charset="0"/>
              </a:rPr>
              <a:t>und Denkspiele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011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i="1" u="sng" dirty="0" smtClean="0"/>
              <a:t>Besonderheiten in der Vorschularbeit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143000" y="1357313"/>
            <a:ext cx="7500938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+mn-lt"/>
              </a:rPr>
              <a:t>  </a:t>
            </a:r>
            <a:r>
              <a:rPr lang="de-DE" dirty="0">
                <a:latin typeface="+mn-lt"/>
              </a:rPr>
              <a:t> </a:t>
            </a:r>
            <a:r>
              <a:rPr lang="de-DE" sz="2800" dirty="0">
                <a:latin typeface="+mn-lt"/>
              </a:rPr>
              <a:t>Kreative Fähigkeiten und Phantasie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Selbständiger Umgang mit Arbeitsmaterial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Bereitstellung verschiedener Materialien zur freien Verfügung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Rollenspiele und Phantasiereisen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Erfinden von Geschichten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43000" y="3357563"/>
            <a:ext cx="7500938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+mn-lt"/>
              </a:rPr>
              <a:t>  Experimente und Naturerfahrungen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Regelmäßige Experimente zum Erfassen von Physikalischen, chemischen und natürlichen Zusammenhängen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Expeditionen  durch Wiese, Wald und </a:t>
            </a:r>
            <a:r>
              <a:rPr lang="de-DE" sz="2000" dirty="0" smtClean="0">
                <a:latin typeface="+mn-lt"/>
              </a:rPr>
              <a:t>Flur</a:t>
            </a:r>
            <a:endParaRPr lang="de-DE" sz="20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Beobachtung von Tier- und </a:t>
            </a:r>
            <a:r>
              <a:rPr lang="de-DE" sz="2000" dirty="0" smtClean="0">
                <a:latin typeface="+mn-lt"/>
              </a:rPr>
              <a:t>Pflanzenwelt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 smtClean="0">
                <a:latin typeface="+mn-lt"/>
              </a:rPr>
              <a:t>Naturforscher aller 14 Tage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</a:endParaRP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428625" y="500063"/>
            <a:ext cx="8229600" cy="1011237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4400" i="1" u="sng" dirty="0">
                <a:latin typeface="+mj-lt"/>
                <a:ea typeface="+mj-ea"/>
                <a:cs typeface="+mj-cs"/>
              </a:rPr>
              <a:t>Besonderheiten in der </a:t>
            </a:r>
            <a:r>
              <a:rPr lang="de-DE" sz="4400" i="1" u="sng" dirty="0" smtClean="0">
                <a:latin typeface="+mj-lt"/>
                <a:ea typeface="+mj-ea"/>
                <a:cs typeface="+mj-cs"/>
              </a:rPr>
              <a:t>Vorschularbeit</a:t>
            </a:r>
            <a:r>
              <a:rPr lang="de-DE" sz="4400" dirty="0">
                <a:latin typeface="+mj-lt"/>
                <a:ea typeface="+mj-ea"/>
                <a:cs typeface="+mj-cs"/>
              </a:rPr>
              <a:t/>
            </a:r>
            <a:br>
              <a:rPr lang="de-DE" sz="4400" dirty="0">
                <a:latin typeface="+mj-lt"/>
                <a:ea typeface="+mj-ea"/>
                <a:cs typeface="+mj-cs"/>
              </a:rPr>
            </a:br>
            <a:endParaRPr lang="de-DE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88987"/>
            <a:ext cx="8229600" cy="1143000"/>
          </a:xfrm>
        </p:spPr>
        <p:txBody>
          <a:bodyPr/>
          <a:lstStyle/>
          <a:p>
            <a:r>
              <a:rPr lang="de-DE" dirty="0" smtClean="0"/>
              <a:t>Naturforscher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4713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14tägig, Abmarsch ist 8.30 Uhr</a:t>
            </a:r>
          </a:p>
          <a:p>
            <a:r>
              <a:rPr lang="de-DE" dirty="0" smtClean="0"/>
              <a:t>bei Anwesenheit verpflichtend</a:t>
            </a:r>
          </a:p>
          <a:p>
            <a:r>
              <a:rPr lang="de-DE" dirty="0" smtClean="0"/>
              <a:t>ganzheitliche und umfassende Förderung</a:t>
            </a:r>
          </a:p>
          <a:p>
            <a:r>
              <a:rPr lang="de-DE" sz="2000" dirty="0" smtClean="0"/>
              <a:t>erwecken des Forschergeistes</a:t>
            </a:r>
          </a:p>
          <a:p>
            <a:r>
              <a:rPr lang="de-DE" sz="2000" dirty="0" smtClean="0"/>
              <a:t> Kreativität</a:t>
            </a:r>
          </a:p>
          <a:p>
            <a:r>
              <a:rPr lang="de-DE" sz="2000" dirty="0" smtClean="0"/>
              <a:t> Grob-/ </a:t>
            </a:r>
            <a:r>
              <a:rPr lang="de-DE" sz="2000" dirty="0" smtClean="0"/>
              <a:t>Feinmotorik</a:t>
            </a:r>
            <a:endParaRPr lang="de-DE" sz="2000" dirty="0"/>
          </a:p>
          <a:p>
            <a:r>
              <a:rPr lang="de-DE" sz="2000" dirty="0" smtClean="0"/>
              <a:t>Ausdauer</a:t>
            </a:r>
          </a:p>
          <a:p>
            <a:r>
              <a:rPr lang="de-DE" sz="2000" dirty="0" smtClean="0"/>
              <a:t>Wahrnehmung sämtlicher Sinne</a:t>
            </a:r>
          </a:p>
          <a:p>
            <a:r>
              <a:rPr lang="de-DE" sz="2000" dirty="0" smtClean="0"/>
              <a:t>vertiefen des Kooperationsverhaltens</a:t>
            </a:r>
          </a:p>
          <a:p>
            <a:r>
              <a:rPr lang="de-DE" sz="2000" dirty="0" smtClean="0"/>
              <a:t>Sprache/ Ausdrucksfähigkeit/ Wortschatzerweiterung</a:t>
            </a:r>
          </a:p>
          <a:p>
            <a:r>
              <a:rPr lang="de-DE" sz="2000" dirty="0" smtClean="0"/>
              <a:t>Formen; Farben; Mengen</a:t>
            </a:r>
          </a:p>
          <a:p>
            <a:r>
              <a:rPr lang="de-DE" sz="2000" dirty="0" smtClean="0"/>
              <a:t>erlernen/ vertiefen von Verhaltensregeln in Wald/Flur/Straßenverkehr; Mülldetektive; Wunder der Natur usw.</a:t>
            </a:r>
          </a:p>
          <a:p>
            <a:r>
              <a:rPr lang="de-DE" sz="2000" dirty="0" smtClean="0"/>
              <a:t>vielfältiges Forschermaterial wie Lupenbecher, Lupen, Bücher, Stethoskope</a:t>
            </a:r>
          </a:p>
          <a:p>
            <a:r>
              <a:rPr lang="de-DE" sz="2000" dirty="0" smtClean="0"/>
              <a:t>Werkzeuge wie Sägen, Schnitzmesser, Hilfsmittel wie Draht, Wolle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0530"/>
            <a:ext cx="2352675" cy="19431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708920"/>
            <a:ext cx="2078586" cy="224462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54" y="3565544"/>
            <a:ext cx="103860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Naturforscher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wetterfeste robuste Kleidung</a:t>
            </a:r>
          </a:p>
          <a:p>
            <a:r>
              <a:rPr lang="de-DE" dirty="0" smtClean="0"/>
              <a:t>tragbarer Rucksack</a:t>
            </a:r>
          </a:p>
          <a:p>
            <a:r>
              <a:rPr lang="de-DE" dirty="0" smtClean="0"/>
              <a:t>gesunde vielseitige Brotzeit</a:t>
            </a:r>
          </a:p>
          <a:p>
            <a:r>
              <a:rPr lang="de-DE" dirty="0" smtClean="0"/>
              <a:t>Trinkflasche mit Wasser oder ungesüßten </a:t>
            </a:r>
            <a:r>
              <a:rPr lang="de-DE" b="1" u="sng" dirty="0" smtClean="0"/>
              <a:t>handwarmen</a:t>
            </a:r>
            <a:r>
              <a:rPr lang="de-DE" dirty="0" smtClean="0"/>
              <a:t> Tee (Bitte überprüfen!!!)</a:t>
            </a:r>
          </a:p>
          <a:p>
            <a:r>
              <a:rPr lang="de-DE" dirty="0" smtClean="0"/>
              <a:t>keine Sitzunterlage</a:t>
            </a:r>
          </a:p>
          <a:p>
            <a:r>
              <a:rPr lang="de-DE" dirty="0" smtClean="0"/>
              <a:t>evtl. Zeckenschutz</a:t>
            </a:r>
          </a:p>
          <a:p>
            <a:r>
              <a:rPr lang="de-DE" dirty="0" smtClean="0"/>
              <a:t>Sonnenschutz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6558"/>
            <a:ext cx="1872208" cy="200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785938" y="1071547"/>
            <a:ext cx="67151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Motorik und </a:t>
            </a:r>
            <a:r>
              <a:rPr lang="de-DE" sz="2800" dirty="0" err="1">
                <a:latin typeface="Calibri" pitchFamily="34" charset="0"/>
              </a:rPr>
              <a:t>Graphomotorik</a:t>
            </a:r>
            <a:endParaRPr lang="de-DE" sz="2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  Förderung </a:t>
            </a:r>
            <a:r>
              <a:rPr lang="de-DE" sz="2000" dirty="0">
                <a:latin typeface="Calibri" pitchFamily="34" charset="0"/>
              </a:rPr>
              <a:t>der Grob- und Feinmotorik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   Regelmäßige </a:t>
            </a:r>
            <a:r>
              <a:rPr lang="de-DE" sz="2000" dirty="0">
                <a:latin typeface="Calibri" pitchFamily="34" charset="0"/>
              </a:rPr>
              <a:t>Sportstunden </a:t>
            </a:r>
            <a:r>
              <a:rPr lang="de-DE" sz="2000" dirty="0" smtClean="0">
                <a:latin typeface="Calibri" pitchFamily="34" charset="0"/>
              </a:rPr>
              <a:t>in </a:t>
            </a:r>
            <a:r>
              <a:rPr lang="de-DE" sz="2000" dirty="0">
                <a:latin typeface="Calibri" pitchFamily="34" charset="0"/>
              </a:rPr>
              <a:t>der Turnhalle an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		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>
                <a:latin typeface="Calibri" pitchFamily="34" charset="0"/>
              </a:rPr>
              <a:t>der </a:t>
            </a:r>
            <a:r>
              <a:rPr lang="de-DE" sz="2000" dirty="0" smtClean="0">
                <a:latin typeface="Calibri" pitchFamily="34" charset="0"/>
              </a:rPr>
              <a:t>Schule – Turnkleidung!!!</a:t>
            </a:r>
            <a:endParaRPr lang="de-DE" sz="2000" dirty="0">
              <a:latin typeface="Calibri" pitchFamily="34" charset="0"/>
            </a:endParaRP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3.  </a:t>
            </a:r>
            <a:r>
              <a:rPr lang="de-DE" sz="2000" dirty="0" smtClean="0">
                <a:latin typeface="Calibri" pitchFamily="34" charset="0"/>
              </a:rPr>
              <a:t>   </a:t>
            </a:r>
            <a:r>
              <a:rPr lang="de-DE" sz="2000" dirty="0">
                <a:latin typeface="Calibri" pitchFamily="34" charset="0"/>
              </a:rPr>
              <a:t>Arbeitsblätter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4.   </a:t>
            </a:r>
            <a:r>
              <a:rPr lang="de-DE" sz="2000" dirty="0" smtClean="0">
                <a:latin typeface="Calibri" pitchFamily="34" charset="0"/>
              </a:rPr>
              <a:t>  Schwungübungen</a:t>
            </a:r>
            <a:endParaRPr lang="de-DE" sz="2000" dirty="0">
              <a:latin typeface="Calibri" pitchFamily="34" charset="0"/>
            </a:endParaRPr>
          </a:p>
          <a:p>
            <a:pPr marL="914400" lvl="1" indent="-457200">
              <a:buAutoNum type="arabicPeriod" startAt="5"/>
            </a:pPr>
            <a:r>
              <a:rPr lang="de-DE" sz="2000" dirty="0" smtClean="0">
                <a:latin typeface="Calibri" pitchFamily="34" charset="0"/>
              </a:rPr>
              <a:t>Training </a:t>
            </a:r>
            <a:r>
              <a:rPr lang="de-DE" sz="2000" dirty="0">
                <a:latin typeface="Calibri" pitchFamily="34" charset="0"/>
              </a:rPr>
              <a:t>der </a:t>
            </a:r>
            <a:r>
              <a:rPr lang="de-DE" sz="2000" dirty="0" smtClean="0">
                <a:latin typeface="Calibri" pitchFamily="34" charset="0"/>
              </a:rPr>
              <a:t>Überkreuzbewegung</a:t>
            </a:r>
          </a:p>
          <a:p>
            <a:pPr marL="914400" lvl="1" indent="-457200">
              <a:buAutoNum type="arabicPeriod" startAt="5"/>
            </a:pPr>
            <a:r>
              <a:rPr lang="de-DE" sz="2000" dirty="0" smtClean="0">
                <a:latin typeface="Calibri" pitchFamily="34" charset="0"/>
              </a:rPr>
              <a:t>Wett- und Reaktionsspiele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14500" y="3929063"/>
            <a:ext cx="6786563" cy="184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+mn-lt"/>
              </a:rPr>
              <a:t>  Verkehrserziehung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 smtClean="0">
                <a:latin typeface="+mn-lt"/>
              </a:rPr>
              <a:t>Spaziergänge </a:t>
            </a:r>
            <a:endParaRPr lang="de-DE" sz="20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Erlernen wichtiger Verkehrsregeln und Verkehrszeichen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Unterstützung durch Verkehrspolizei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</p:txBody>
      </p:sp>
      <p:sp>
        <p:nvSpPr>
          <p:cNvPr id="5" name="Titel 3"/>
          <p:cNvSpPr txBox="1">
            <a:spLocks/>
          </p:cNvSpPr>
          <p:nvPr/>
        </p:nvSpPr>
        <p:spPr>
          <a:xfrm>
            <a:off x="428625" y="500063"/>
            <a:ext cx="8229600" cy="1011237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4400" i="1" u="sng" dirty="0">
                <a:latin typeface="+mj-lt"/>
                <a:ea typeface="+mj-ea"/>
                <a:cs typeface="+mj-cs"/>
              </a:rPr>
              <a:t>Besonderheiten in der </a:t>
            </a:r>
            <a:r>
              <a:rPr lang="de-DE" sz="4400" i="1" u="sng" dirty="0" smtClean="0">
                <a:latin typeface="+mj-lt"/>
                <a:ea typeface="+mj-ea"/>
                <a:cs typeface="+mj-cs"/>
              </a:rPr>
              <a:t>Vorschularbeit</a:t>
            </a:r>
            <a:r>
              <a:rPr lang="de-DE" sz="4400" dirty="0">
                <a:latin typeface="+mj-lt"/>
                <a:ea typeface="+mj-ea"/>
                <a:cs typeface="+mj-cs"/>
              </a:rPr>
              <a:t/>
            </a:r>
            <a:br>
              <a:rPr lang="de-DE" sz="4400" dirty="0">
                <a:latin typeface="+mj-lt"/>
                <a:ea typeface="+mj-ea"/>
                <a:cs typeface="+mj-cs"/>
              </a:rPr>
            </a:br>
            <a:r>
              <a:rPr lang="de-DE" sz="4400" dirty="0">
                <a:latin typeface="+mn-lt"/>
              </a:rPr>
              <a:t> </a:t>
            </a:r>
            <a:endParaRPr lang="de-DE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28662" y="928670"/>
            <a:ext cx="5797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+mj-lt"/>
              </a:rPr>
              <a:t>Ernährung</a:t>
            </a:r>
            <a:r>
              <a:rPr lang="de-DE" dirty="0" smtClean="0"/>
              <a:t> </a:t>
            </a:r>
            <a:r>
              <a:rPr lang="de-DE" sz="2800" dirty="0" smtClean="0">
                <a:latin typeface="+mj-lt"/>
              </a:rPr>
              <a:t>und Gesundheitserziehung</a:t>
            </a:r>
            <a:endParaRPr lang="de-DE" sz="2800" dirty="0"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57224" y="1428736"/>
            <a:ext cx="57864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Gesunde Ernährung</a:t>
            </a:r>
          </a:p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Tischmanieren</a:t>
            </a:r>
          </a:p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Tischgespräche</a:t>
            </a:r>
          </a:p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Sitzordnung</a:t>
            </a:r>
          </a:p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Toilettengang und Händewaschen</a:t>
            </a:r>
            <a:endParaRPr lang="de-DE" sz="2000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00100" y="3714752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+mj-lt"/>
              </a:rPr>
              <a:t>Müllvermeidung und Mülltrennung</a:t>
            </a:r>
          </a:p>
          <a:p>
            <a:endParaRPr lang="de-DE" sz="28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42976" y="4500570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Müll wird in </a:t>
            </a:r>
            <a:r>
              <a:rPr lang="de-DE" sz="2000" smtClean="0">
                <a:latin typeface="+mn-lt"/>
              </a:rPr>
              <a:t>den Gruppen getrennt</a:t>
            </a:r>
            <a:endParaRPr lang="de-DE" sz="2000" dirty="0" smtClean="0">
              <a:latin typeface="+mn-lt"/>
            </a:endParaRPr>
          </a:p>
          <a:p>
            <a:pPr marL="342900" indent="-342900">
              <a:buAutoNum type="arabicPeriod"/>
            </a:pPr>
            <a:r>
              <a:rPr lang="de-DE" sz="2000" dirty="0" smtClean="0">
                <a:latin typeface="+mn-lt"/>
              </a:rPr>
              <a:t>Umweltfreundliche Verpackungen für die Brotzeit benutzen, Abfallverpackungen werden mit nach Hause gegeben</a:t>
            </a:r>
            <a:endParaRPr lang="de-DE" sz="2000" dirty="0"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259632" y="1484784"/>
            <a:ext cx="707231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r>
              <a:rPr lang="de-DE" sz="2400" dirty="0">
                <a:latin typeface="Calibri" pitchFamily="34" charset="0"/>
              </a:rPr>
              <a:t>Im </a:t>
            </a:r>
            <a:r>
              <a:rPr lang="de-DE" sz="2800" dirty="0" smtClean="0">
                <a:latin typeface="Calibri" pitchFamily="34" charset="0"/>
              </a:rPr>
              <a:t>ersten Halbjahr</a:t>
            </a: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400" dirty="0" smtClean="0">
                <a:latin typeface="Calibri" pitchFamily="34" charset="0"/>
              </a:rPr>
              <a:t>wird das Beobachtungsspiel</a:t>
            </a:r>
            <a:endParaRPr lang="de-DE" sz="2400" dirty="0">
              <a:latin typeface="Calibri" pitchFamily="34" charset="0"/>
            </a:endParaRPr>
          </a:p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r>
              <a:rPr lang="de-DE" sz="3200" b="1" dirty="0" smtClean="0">
                <a:solidFill>
                  <a:srgbClr val="FF0000"/>
                </a:solidFill>
                <a:latin typeface="Vijaya"/>
                <a:ea typeface="Vijaya"/>
                <a:cs typeface="Vijaya"/>
              </a:rPr>
              <a:t>„Rudi </a:t>
            </a:r>
            <a:r>
              <a:rPr lang="de-DE" sz="3200" b="1" dirty="0" err="1" smtClean="0">
                <a:solidFill>
                  <a:srgbClr val="FF0000"/>
                </a:solidFill>
                <a:latin typeface="Vijaya"/>
                <a:ea typeface="Vijaya"/>
                <a:cs typeface="Vijaya"/>
              </a:rPr>
              <a:t>Rennmaus</a:t>
            </a:r>
            <a:r>
              <a:rPr lang="de-DE" sz="3200" b="1" dirty="0" smtClean="0">
                <a:solidFill>
                  <a:srgbClr val="FF0000"/>
                </a:solidFill>
                <a:latin typeface="Vijaya"/>
                <a:ea typeface="Vijaya"/>
                <a:cs typeface="Vijaya"/>
              </a:rPr>
              <a:t>“ </a:t>
            </a:r>
            <a:r>
              <a:rPr lang="de-DE" sz="2400" dirty="0" smtClean="0">
                <a:latin typeface="Calibri" pitchFamily="34" charset="0"/>
                <a:ea typeface="Vijaya"/>
                <a:cs typeface="Vijaya"/>
              </a:rPr>
              <a:t>durchgeführt</a:t>
            </a:r>
            <a:r>
              <a:rPr lang="de-DE" sz="3200" b="1" dirty="0" smtClean="0">
                <a:latin typeface="Vijaya"/>
                <a:ea typeface="Vijaya"/>
                <a:cs typeface="Vijaya"/>
              </a:rPr>
              <a:t>.</a:t>
            </a:r>
          </a:p>
          <a:p>
            <a:pPr algn="ctr"/>
            <a:endParaRPr lang="de-DE" sz="800" dirty="0" smtClean="0">
              <a:latin typeface="Calibri" pitchFamily="34" charset="0"/>
            </a:endParaRPr>
          </a:p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endParaRPr lang="de-DE" sz="800" dirty="0" smtClean="0">
              <a:latin typeface="Calibri" pitchFamily="34" charset="0"/>
            </a:endParaRPr>
          </a:p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endParaRPr lang="de-DE" sz="800" dirty="0">
              <a:latin typeface="Calibri" pitchFamily="34" charset="0"/>
            </a:endParaRPr>
          </a:p>
          <a:p>
            <a:pPr algn="ctr"/>
            <a:r>
              <a:rPr lang="de-DE" sz="3200" dirty="0" smtClean="0">
                <a:latin typeface="Calibri" pitchFamily="34" charset="0"/>
              </a:rPr>
              <a:t>Anhand dieser Beobachtungen </a:t>
            </a:r>
            <a:endParaRPr lang="de-DE" sz="3200" dirty="0">
              <a:latin typeface="Calibri" pitchFamily="34" charset="0"/>
            </a:endParaRPr>
          </a:p>
          <a:p>
            <a:pPr algn="ctr"/>
            <a:r>
              <a:rPr lang="de-DE" sz="3200" dirty="0">
                <a:latin typeface="Calibri" pitchFamily="34" charset="0"/>
              </a:rPr>
              <a:t> </a:t>
            </a:r>
            <a:r>
              <a:rPr lang="de-DE" sz="2400" dirty="0">
                <a:latin typeface="Calibri" pitchFamily="34" charset="0"/>
              </a:rPr>
              <a:t>finden </a:t>
            </a:r>
            <a:r>
              <a:rPr lang="de-DE" sz="3200" b="1" i="1" u="sng" dirty="0">
                <a:latin typeface="Calibri" pitchFamily="34" charset="0"/>
              </a:rPr>
              <a:t>Elterngespräche</a:t>
            </a:r>
            <a:r>
              <a:rPr lang="de-DE" sz="2400" dirty="0">
                <a:latin typeface="Calibri" pitchFamily="34" charset="0"/>
              </a:rPr>
              <a:t> statt.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1285875" y="785813"/>
            <a:ext cx="6889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9600">
                <a:latin typeface="Calibri" pitchFamily="34" charset="0"/>
              </a:rPr>
              <a:t>Haben </a:t>
            </a:r>
          </a:p>
          <a:p>
            <a:pPr algn="ctr"/>
            <a:r>
              <a:rPr lang="de-DE" sz="9600">
                <a:latin typeface="Calibri" pitchFamily="34" charset="0"/>
              </a:rPr>
              <a:t>Sie </a:t>
            </a:r>
          </a:p>
          <a:p>
            <a:pPr algn="ctr"/>
            <a:r>
              <a:rPr lang="de-DE" sz="9600">
                <a:latin typeface="Calibri" pitchFamily="34" charset="0"/>
              </a:rPr>
              <a:t>noch Fragen?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116013" y="765175"/>
            <a:ext cx="6911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6000" dirty="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de-DE" sz="6000" b="1" dirty="0" smtClean="0">
                <a:solidFill>
                  <a:srgbClr val="FF0000"/>
                </a:solidFill>
                <a:latin typeface="Vijaya"/>
                <a:ea typeface="Vijaya"/>
                <a:cs typeface="Vijaya"/>
              </a:rPr>
              <a:t>Wichtel</a:t>
            </a:r>
            <a:endParaRPr lang="de-DE" sz="6000" b="1" dirty="0">
              <a:solidFill>
                <a:srgbClr val="FF0000"/>
              </a:solidFill>
              <a:latin typeface="Vijaya"/>
              <a:ea typeface="Vijaya"/>
              <a:cs typeface="Vijaya"/>
            </a:endParaRPr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87450" y="2492375"/>
            <a:ext cx="678656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5400" b="1" u="sng">
                <a:latin typeface="Vijaya"/>
                <a:ea typeface="Vijaya"/>
                <a:cs typeface="Vijaya"/>
              </a:rPr>
              <a:t>Letzte Etappe </a:t>
            </a:r>
          </a:p>
          <a:p>
            <a:pPr algn="ctr"/>
            <a:r>
              <a:rPr lang="de-DE" sz="5400" b="1">
                <a:latin typeface="Vijaya"/>
                <a:ea typeface="Vijaya"/>
                <a:cs typeface="Vijaya"/>
              </a:rPr>
              <a:t>vor der Einschulung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179388" y="981075"/>
            <a:ext cx="882015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7200">
                <a:latin typeface="Vijaya"/>
                <a:ea typeface="Vijaya"/>
                <a:cs typeface="Vijaya"/>
              </a:rPr>
              <a:t>Vielen  Dank </a:t>
            </a:r>
          </a:p>
          <a:p>
            <a:pPr algn="ctr"/>
            <a:r>
              <a:rPr lang="de-DE" sz="7200">
                <a:latin typeface="Vijaya"/>
                <a:ea typeface="Vijaya"/>
                <a:cs typeface="Vijaya"/>
              </a:rPr>
              <a:t>für Ihr Interesse </a:t>
            </a:r>
          </a:p>
          <a:p>
            <a:pPr algn="ctr"/>
            <a:r>
              <a:rPr lang="de-DE" sz="7200">
                <a:latin typeface="Vijaya"/>
                <a:ea typeface="Vijaya"/>
                <a:cs typeface="Vijaya"/>
              </a:rPr>
              <a:t>und </a:t>
            </a:r>
          </a:p>
          <a:p>
            <a:pPr algn="ctr"/>
            <a:r>
              <a:rPr lang="de-DE" sz="7200">
                <a:latin typeface="Vijaya"/>
                <a:ea typeface="Vijaya"/>
                <a:cs typeface="Vijaya"/>
              </a:rPr>
              <a:t>Ihre Aufmerksamkeit!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50"/>
                            </p:stCondLst>
                            <p:childTnLst>
                              <p:par>
                                <p:cTn id="1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785786" y="428605"/>
            <a:ext cx="75009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3200">
                <a:latin typeface="Vijaya"/>
                <a:ea typeface="Vijaya"/>
                <a:cs typeface="Vijaya"/>
              </a:rPr>
              <a:t>Was ein </a:t>
            </a:r>
            <a:r>
              <a:rPr lang="de-DE" sz="6000" b="1">
                <a:solidFill>
                  <a:srgbClr val="FF0000"/>
                </a:solidFill>
                <a:latin typeface="Vijaya"/>
                <a:ea typeface="Vijaya"/>
                <a:cs typeface="Vijaya"/>
              </a:rPr>
              <a:t>Schulanfänger</a:t>
            </a:r>
            <a:r>
              <a:rPr lang="de-DE">
                <a:latin typeface="Vijaya"/>
                <a:ea typeface="Vijaya"/>
                <a:cs typeface="Vijaya"/>
              </a:rPr>
              <a:t> </a:t>
            </a:r>
            <a:r>
              <a:rPr lang="de-DE" sz="3200">
                <a:latin typeface="Vijaya"/>
                <a:ea typeface="Vijaya"/>
                <a:cs typeface="Vijaya"/>
              </a:rPr>
              <a:t>können sollte: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115616" y="1700808"/>
            <a:ext cx="692943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 Beherrschung der deutschen Sprache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Verständliche Ausdrucksweise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Altersgemäßer</a:t>
            </a:r>
            <a:r>
              <a:rPr lang="de-DE" sz="2000" dirty="0" smtClean="0">
                <a:latin typeface="Calibri" pitchFamily="34" charset="0"/>
              </a:rPr>
              <a:t> Wortschatz </a:t>
            </a:r>
            <a:endParaRPr lang="de-DE" sz="20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Zusammenhängende Erzählungen</a:t>
            </a:r>
          </a:p>
          <a:p>
            <a:pPr marL="1257300" lvl="2" indent="-342900">
              <a:buFont typeface="Arial" charset="0"/>
              <a:buChar char="•"/>
            </a:pPr>
            <a:r>
              <a:rPr lang="de-DE" sz="2000" dirty="0">
                <a:latin typeface="Calibri" pitchFamily="34" charset="0"/>
              </a:rPr>
              <a:t>In der chronologisch richtigen Reihenfolge</a:t>
            </a:r>
          </a:p>
          <a:p>
            <a:pPr marL="1257300" lvl="2" indent="-342900">
              <a:buFont typeface="Arial" charset="0"/>
              <a:buChar char="•"/>
            </a:pPr>
            <a:r>
              <a:rPr lang="de-DE" sz="2000" dirty="0">
                <a:latin typeface="Calibri" pitchFamily="34" charset="0"/>
              </a:rPr>
              <a:t>Beachtung der richtigen Satzbildung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Beherrschung von Gegensätzen, Wortfamilien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Erkennen von Anlauten, Mittellauten und Endlauten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Fähigkeit, Reime zu finden und zu </a:t>
            </a:r>
            <a:r>
              <a:rPr lang="de-DE" sz="2000" dirty="0" smtClean="0">
                <a:latin typeface="Calibri" pitchFamily="34" charset="0"/>
              </a:rPr>
              <a:t>erfinden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Grammatikalisch richtige Sätze bilden und einer Erzählung die richtige Zeit (Gegenwart, Vergangenheit, Zukunft) zuordnen</a:t>
            </a:r>
            <a:endParaRPr lang="de-DE" sz="20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Kürzere und längere Texte </a:t>
            </a:r>
            <a:r>
              <a:rPr lang="de-DE" sz="2000" dirty="0" smtClean="0">
                <a:latin typeface="Calibri" pitchFamily="34" charset="0"/>
              </a:rPr>
              <a:t>auswendig lernen </a:t>
            </a:r>
            <a:r>
              <a:rPr lang="de-DE" sz="2000" dirty="0">
                <a:latin typeface="Calibri" pitchFamily="34" charset="0"/>
              </a:rPr>
              <a:t>und wiedergeben </a:t>
            </a:r>
            <a:r>
              <a:rPr lang="de-DE" sz="2000" dirty="0" smtClean="0">
                <a:latin typeface="Calibri" pitchFamily="34" charset="0"/>
              </a:rPr>
              <a:t>können</a:t>
            </a:r>
            <a:endParaRPr lang="de-DE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91680" y="4293096"/>
            <a:ext cx="6000750" cy="215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+mn-lt"/>
              </a:rPr>
              <a:t>  Mathematische Voraussetzungen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Erkennen von Farben und Formen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Sichere Simultanerfassung der Würfelzahlen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Fehlerfreies Zählen bis 20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Gute Beherrschung des Zahlenraums bis 10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545596" y="1916832"/>
            <a:ext cx="607218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 Motorische Fähigkeiten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Selbständiges </a:t>
            </a:r>
            <a:r>
              <a:rPr lang="de-DE" sz="2000" dirty="0" smtClean="0">
                <a:latin typeface="Calibri" pitchFamily="34" charset="0"/>
              </a:rPr>
              <a:t>An- </a:t>
            </a:r>
            <a:r>
              <a:rPr lang="de-DE" sz="2000" dirty="0">
                <a:latin typeface="Calibri" pitchFamily="34" charset="0"/>
              </a:rPr>
              <a:t>und </a:t>
            </a:r>
            <a:r>
              <a:rPr lang="de-DE" sz="2000" dirty="0" smtClean="0">
                <a:latin typeface="Calibri" pitchFamily="34" charset="0"/>
              </a:rPr>
              <a:t>Ausziehen </a:t>
            </a:r>
            <a:endParaRPr lang="de-DE" sz="2000" dirty="0">
              <a:latin typeface="Calibri" pitchFamily="34" charset="0"/>
            </a:endParaRP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       incl. Reißverschlüsse und Schuhbänder binden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2.   Sichere Körperbeherrschung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3.   Flüssiges Bewegen auf der Treppe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4.   Korrekte Stifthaltung</a:t>
            </a:r>
          </a:p>
          <a:p>
            <a:pPr marL="800100" lvl="1" indent="-342900"/>
            <a:r>
              <a:rPr lang="de-DE" sz="2000" dirty="0">
                <a:latin typeface="Calibri" pitchFamily="34" charset="0"/>
              </a:rPr>
              <a:t>5.   Festgelegte </a:t>
            </a:r>
            <a:r>
              <a:rPr lang="de-DE" sz="2000" dirty="0" err="1">
                <a:latin typeface="Calibri" pitchFamily="34" charset="0"/>
              </a:rPr>
              <a:t>Händigkeit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539750" y="260350"/>
            <a:ext cx="8143875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latin typeface="Vijaya"/>
                <a:ea typeface="Vijaya"/>
                <a:cs typeface="Vijaya"/>
              </a:rPr>
              <a:t>Was ein </a:t>
            </a:r>
            <a:r>
              <a:rPr lang="de-DE" sz="5400" b="1">
                <a:solidFill>
                  <a:srgbClr val="FF0000"/>
                </a:solidFill>
                <a:latin typeface="Vijaya"/>
                <a:ea typeface="Vijaya"/>
                <a:cs typeface="Vijaya"/>
              </a:rPr>
              <a:t>Schulanfänger</a:t>
            </a:r>
            <a:r>
              <a:rPr lang="de-DE" sz="3200">
                <a:latin typeface="Vijaya"/>
                <a:ea typeface="Vijaya"/>
                <a:cs typeface="Vijaya"/>
              </a:rPr>
              <a:t> </a:t>
            </a:r>
            <a:r>
              <a:rPr lang="de-DE" sz="3200" u="sng">
                <a:latin typeface="Vijaya"/>
                <a:ea typeface="Vijaya"/>
                <a:cs typeface="Vijaya"/>
              </a:rPr>
              <a:t>noch</a:t>
            </a:r>
            <a:r>
              <a:rPr lang="de-DE" sz="3200">
                <a:latin typeface="Vijaya"/>
                <a:ea typeface="Vijaya"/>
                <a:cs typeface="Vijaya"/>
              </a:rPr>
              <a:t> können sollte: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547664" y="1484784"/>
            <a:ext cx="692943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3200" dirty="0">
                <a:latin typeface="Calibri" pitchFamily="34" charset="0"/>
              </a:rPr>
              <a:t>  </a:t>
            </a:r>
            <a:r>
              <a:rPr lang="de-DE" sz="2800" dirty="0">
                <a:latin typeface="Calibri" pitchFamily="34" charset="0"/>
              </a:rPr>
              <a:t>Ausdauer und Konzentration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39975" y="1500175"/>
            <a:ext cx="550068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>
                <a:latin typeface="+mn-lt"/>
              </a:rPr>
              <a:t>  Kognitive Fähigkeiten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800" dirty="0"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Gute Ausprägung des Logischen Denkens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Merkfähigkeit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2000" dirty="0">
                <a:latin typeface="+mn-lt"/>
              </a:rPr>
              <a:t>Umsetzungsfähigkeit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latin typeface="+mn-lt"/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357438" y="3643313"/>
            <a:ext cx="542925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Soziale Fähigkeiten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Partnerschaftlicher Umgang miteinander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Rücksichtnahme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Hilfsbereitschaft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Übernahme von </a:t>
            </a:r>
            <a:r>
              <a:rPr lang="de-DE" sz="2000" dirty="0" smtClean="0">
                <a:latin typeface="Calibri" pitchFamily="34" charset="0"/>
              </a:rPr>
              <a:t>Aufgaben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 smtClean="0">
                <a:latin typeface="Calibri" pitchFamily="34" charset="0"/>
              </a:rPr>
              <a:t>Gewaltfreie Konfliktlösung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684213" y="188913"/>
            <a:ext cx="80010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>
                <a:latin typeface="Vijaya"/>
                <a:ea typeface="Vijaya"/>
                <a:cs typeface="Vijaya"/>
              </a:rPr>
              <a:t>Was ein </a:t>
            </a:r>
            <a:r>
              <a:rPr lang="de-DE" sz="6000" b="1">
                <a:solidFill>
                  <a:srgbClr val="FF0000"/>
                </a:solidFill>
                <a:latin typeface="Vijaya"/>
                <a:ea typeface="Vijaya"/>
                <a:cs typeface="Vijaya"/>
              </a:rPr>
              <a:t>Schulanfänger</a:t>
            </a:r>
            <a:r>
              <a:rPr lang="de-DE" sz="3200">
                <a:latin typeface="Vijaya"/>
                <a:ea typeface="Vijaya"/>
                <a:cs typeface="Vijaya"/>
              </a:rPr>
              <a:t> </a:t>
            </a:r>
            <a:r>
              <a:rPr lang="de-DE" sz="3200" u="sng">
                <a:latin typeface="Vijaya"/>
                <a:ea typeface="Vijaya"/>
                <a:cs typeface="Vijaya"/>
              </a:rPr>
              <a:t>auch</a:t>
            </a:r>
            <a:r>
              <a:rPr lang="de-DE" sz="3200">
                <a:latin typeface="Vijaya"/>
                <a:ea typeface="Vijaya"/>
                <a:cs typeface="Vijaya"/>
              </a:rPr>
              <a:t> können sollte: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/>
        </p:nvSpPr>
        <p:spPr bwMode="auto">
          <a:xfrm>
            <a:off x="468313" y="260350"/>
            <a:ext cx="8358187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3200" dirty="0">
                <a:latin typeface="Vijaya"/>
                <a:ea typeface="Vijaya"/>
                <a:cs typeface="Vijaya"/>
              </a:rPr>
              <a:t>Was ein </a:t>
            </a:r>
            <a:r>
              <a:rPr lang="de-DE" sz="6000" b="1" dirty="0">
                <a:solidFill>
                  <a:srgbClr val="FF0000"/>
                </a:solidFill>
                <a:latin typeface="Vijaya"/>
                <a:ea typeface="Vijaya"/>
                <a:cs typeface="Vijaya"/>
              </a:rPr>
              <a:t>Schulanfänger</a:t>
            </a:r>
            <a:r>
              <a:rPr lang="de-DE" sz="3200" dirty="0">
                <a:latin typeface="Vijaya"/>
                <a:ea typeface="Vijaya"/>
                <a:cs typeface="Vijaya"/>
              </a:rPr>
              <a:t> </a:t>
            </a:r>
            <a:r>
              <a:rPr lang="de-DE" sz="3200" u="sng" dirty="0">
                <a:latin typeface="Vijaya"/>
                <a:ea typeface="Vijaya"/>
                <a:cs typeface="Vijaya"/>
              </a:rPr>
              <a:t>ebenfalls</a:t>
            </a:r>
            <a:r>
              <a:rPr lang="de-DE" sz="3200" dirty="0">
                <a:latin typeface="Vijaya"/>
                <a:ea typeface="Vijaya"/>
                <a:cs typeface="Vijaya"/>
              </a:rPr>
              <a:t> können sollte:</a:t>
            </a:r>
          </a:p>
        </p:txBody>
      </p:sp>
      <p:sp>
        <p:nvSpPr>
          <p:cNvPr id="3" name="Rechteck 2"/>
          <p:cNvSpPr>
            <a:spLocks noChangeArrowheads="1"/>
          </p:cNvSpPr>
          <p:nvPr/>
        </p:nvSpPr>
        <p:spPr bwMode="auto">
          <a:xfrm>
            <a:off x="1547664" y="1628800"/>
            <a:ext cx="6500813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Kreative Fähigkeiten und Phantasie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Zeichnen von einfachen Formen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Zeichnen eines Menschen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Sicherer und genauer Umgang mit der Schere und Arbeitsmaterialien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 dirty="0">
                <a:latin typeface="Calibri" pitchFamily="34" charset="0"/>
              </a:rPr>
              <a:t>Ausdruck von Phantasie in Bildern und Geschichten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857375" y="4000500"/>
            <a:ext cx="392906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>
                <a:latin typeface="Calibri" pitchFamily="34" charset="0"/>
              </a:rPr>
              <a:t>  Emotionale Fähigkeiten</a:t>
            </a:r>
          </a:p>
          <a:p>
            <a:pPr>
              <a:buFont typeface="Arial" charset="0"/>
              <a:buChar char="•"/>
            </a:pPr>
            <a:endParaRPr lang="de-DE" sz="800">
              <a:latin typeface="Calibri" pitchFamily="34" charset="0"/>
            </a:endParaRP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>
                <a:latin typeface="Calibri" pitchFamily="34" charset="0"/>
              </a:rPr>
              <a:t>Bindungslösung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>
                <a:latin typeface="Calibri" pitchFamily="34" charset="0"/>
              </a:rPr>
              <a:t>Frustrationstoleranz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>
                <a:latin typeface="Calibri" pitchFamily="34" charset="0"/>
              </a:rPr>
              <a:t>Selbstvertrauen</a:t>
            </a:r>
          </a:p>
          <a:p>
            <a:pPr marL="800100" lvl="1" indent="-342900">
              <a:buFont typeface="Calibri" pitchFamily="34" charset="0"/>
              <a:buAutoNum type="arabicPeriod"/>
            </a:pPr>
            <a:r>
              <a:rPr lang="de-DE" sz="2000">
                <a:latin typeface="Calibri" pitchFamily="34" charset="0"/>
              </a:rPr>
              <a:t>Selbstwertgefühl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116013" y="765175"/>
            <a:ext cx="53578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9600" b="1" dirty="0">
                <a:solidFill>
                  <a:srgbClr val="FF0000"/>
                </a:solidFill>
                <a:latin typeface="Script MT Bold" pitchFamily="66" charset="0"/>
                <a:ea typeface="Vijaya"/>
                <a:cs typeface="Vijaya"/>
              </a:rPr>
              <a:t>Vor-</a:t>
            </a:r>
            <a:endParaRPr lang="de-DE" sz="4800" b="1" dirty="0">
              <a:latin typeface="Vijaya"/>
              <a:ea typeface="Vijaya"/>
              <a:cs typeface="Vijaya"/>
            </a:endParaRPr>
          </a:p>
          <a:p>
            <a:pPr algn="ctr"/>
            <a:endParaRPr lang="de-DE" sz="800" b="1" dirty="0">
              <a:latin typeface="Vijaya"/>
              <a:ea typeface="Vijaya"/>
              <a:cs typeface="Vijaya"/>
            </a:endParaRPr>
          </a:p>
          <a:p>
            <a:pPr algn="ctr"/>
            <a:r>
              <a:rPr lang="de-DE" sz="4800" b="1" dirty="0" smtClean="0">
                <a:latin typeface="Vijaya"/>
                <a:ea typeface="Vijaya"/>
                <a:cs typeface="Vijaya"/>
              </a:rPr>
              <a:t>                   auf </a:t>
            </a:r>
            <a:r>
              <a:rPr lang="de-DE" sz="4800" b="1" dirty="0">
                <a:latin typeface="Vijaya"/>
                <a:ea typeface="Vijaya"/>
                <a:cs typeface="Vijaya"/>
              </a:rPr>
              <a:t>die</a:t>
            </a:r>
          </a:p>
          <a:p>
            <a:pPr algn="ctr"/>
            <a:endParaRPr lang="de-DE" sz="800" b="1" dirty="0">
              <a:latin typeface="Vijaya"/>
              <a:ea typeface="Vijaya"/>
              <a:cs typeface="Vijaya"/>
            </a:endParaRPr>
          </a:p>
          <a:p>
            <a:pPr algn="ctr"/>
            <a:r>
              <a:rPr lang="de-DE" sz="9600" b="1" dirty="0" smtClean="0">
                <a:solidFill>
                  <a:srgbClr val="FF0000"/>
                </a:solidFill>
                <a:latin typeface="Script MT Bold" pitchFamily="66" charset="0"/>
                <a:ea typeface="Vijaya"/>
                <a:cs typeface="Vijaya"/>
              </a:rPr>
              <a:t>      Schule</a:t>
            </a:r>
            <a:endParaRPr lang="de-DE" sz="9600" b="1" dirty="0">
              <a:solidFill>
                <a:srgbClr val="FF0000"/>
              </a:solidFill>
              <a:latin typeface="Script MT Bold" pitchFamily="66" charset="0"/>
              <a:ea typeface="Vijaya"/>
              <a:cs typeface="Vijaya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003800" y="1052513"/>
            <a:ext cx="3167063" cy="1214437"/>
          </a:xfrm>
        </p:spPr>
        <p:txBody>
          <a:bodyPr/>
          <a:lstStyle/>
          <a:p>
            <a:r>
              <a:rPr lang="de-DE" sz="4800" b="1" smtClean="0">
                <a:latin typeface="Vijaya"/>
                <a:ea typeface="Vijaya"/>
                <a:cs typeface="Vijaya"/>
              </a:rPr>
              <a:t>bereitung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1143000" y="1500188"/>
            <a:ext cx="74295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beginnt mit der Geburt des Kindes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 </a:t>
            </a:r>
            <a:r>
              <a:rPr lang="de-DE" sz="2800" dirty="0">
                <a:latin typeface="Calibri" pitchFamily="34" charset="0"/>
              </a:rPr>
              <a:t>bedeutet Bildung von Anfang an</a:t>
            </a:r>
          </a:p>
          <a:p>
            <a:pPr>
              <a:buFont typeface="Arial" charset="0"/>
              <a:buChar char="•"/>
            </a:pPr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Bildungs- und Erziehungsauftrag liegt bei den</a:t>
            </a:r>
          </a:p>
          <a:p>
            <a:r>
              <a:rPr lang="de-DE" sz="2800" dirty="0">
                <a:latin typeface="Calibri" pitchFamily="34" charset="0"/>
              </a:rPr>
              <a:t>    Eltern</a:t>
            </a:r>
          </a:p>
          <a:p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Kindertagesstätte hat „nur“ begleitende Rolle</a:t>
            </a:r>
          </a:p>
          <a:p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diese wird bereits mit dem Eintritt in die </a:t>
            </a:r>
          </a:p>
          <a:p>
            <a:r>
              <a:rPr lang="de-DE" sz="2800" dirty="0">
                <a:latin typeface="Calibri" pitchFamily="34" charset="0"/>
              </a:rPr>
              <a:t>    Kinderkrippe übernommen</a:t>
            </a:r>
          </a:p>
          <a:p>
            <a:endParaRPr lang="de-DE" sz="8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800" dirty="0">
                <a:latin typeface="Calibri" pitchFamily="34" charset="0"/>
              </a:rPr>
              <a:t>  unsere Bildungsarbeit am Kind wird im </a:t>
            </a:r>
            <a:r>
              <a:rPr lang="de-DE" sz="2800" dirty="0" smtClean="0">
                <a:latin typeface="Calibri" pitchFamily="34" charset="0"/>
              </a:rPr>
              <a:t>letzten </a:t>
            </a:r>
            <a:endParaRPr lang="de-DE" sz="2800" dirty="0">
              <a:latin typeface="Calibri" pitchFamily="34" charset="0"/>
            </a:endParaRPr>
          </a:p>
          <a:p>
            <a:r>
              <a:rPr lang="de-DE" sz="2800" dirty="0">
                <a:latin typeface="Calibri" pitchFamily="34" charset="0"/>
              </a:rPr>
              <a:t>    Jahr vor der Einschulung noch intensiviert</a:t>
            </a:r>
          </a:p>
          <a:p>
            <a:pPr>
              <a:buFont typeface="Arial" charset="0"/>
              <a:buChar char="•"/>
            </a:pPr>
            <a:endParaRPr lang="de-DE" dirty="0"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7200" smtClean="0">
                <a:solidFill>
                  <a:srgbClr val="FF0000"/>
                </a:solidFill>
                <a:latin typeface="Script MT Bold" pitchFamily="66" charset="0"/>
              </a:rPr>
              <a:t>Vor</a:t>
            </a:r>
            <a:r>
              <a:rPr lang="de-DE" sz="7200" smtClean="0"/>
              <a:t> -</a:t>
            </a:r>
            <a:r>
              <a:rPr lang="de-DE" sz="3200" smtClean="0"/>
              <a:t>(der) </a:t>
            </a:r>
            <a:r>
              <a:rPr lang="de-DE" sz="7200" smtClean="0"/>
              <a:t>-</a:t>
            </a:r>
            <a:r>
              <a:rPr lang="de-DE" sz="7200" smtClean="0">
                <a:solidFill>
                  <a:srgbClr val="FF0000"/>
                </a:solidFill>
                <a:latin typeface="Script MT Bold" pitchFamily="66" charset="0"/>
              </a:rPr>
              <a:t>Schule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1484784"/>
            <a:ext cx="7500937" cy="39826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latin typeface="+mj-lt"/>
              </a:rPr>
              <a:t>Grundlage unserer Arbeit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latin typeface="+mj-lt"/>
              </a:rPr>
              <a:t> in der Kindertagesstätte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latin typeface="+mj-lt"/>
              </a:rPr>
              <a:t>bildet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b="1" u="sng" dirty="0">
                <a:latin typeface="+mj-lt"/>
              </a:rPr>
              <a:t>das Erziehungs- und Bildungsgesetz von Bayern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800" b="1" u="sng" dirty="0">
              <a:latin typeface="+mj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latin typeface="+mj-lt"/>
              </a:rPr>
              <a:t>mit seiner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800" dirty="0">
              <a:latin typeface="+mj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000" b="1" u="sng" dirty="0">
                <a:latin typeface="+mj-lt"/>
              </a:rPr>
              <a:t>Ausführungsverordnung</a:t>
            </a:r>
            <a:r>
              <a:rPr lang="de-DE" sz="4000" b="1" dirty="0">
                <a:latin typeface="+mj-lt"/>
              </a:rPr>
              <a:t>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800" b="1" dirty="0">
              <a:latin typeface="+mj-lt"/>
            </a:endParaRPr>
          </a:p>
          <a:p>
            <a:pPr lvl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3200" dirty="0">
              <a:latin typeface="+mn-lt"/>
            </a:endParaRPr>
          </a:p>
          <a:p>
            <a:pPr lvl="1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Application>Microsoft Office PowerPoint</Application>
  <PresentationFormat>Bildschirmpräsentation (4:3)</PresentationFormat>
  <Paragraphs>213</Paragraphs>
  <Slides>20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Harlow Solid Italic</vt:lpstr>
      <vt:lpstr>Script MT Bold</vt:lpstr>
      <vt:lpstr>Vijaya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bereitung</vt:lpstr>
      <vt:lpstr>Vor -(der) -Schule</vt:lpstr>
      <vt:lpstr>PowerPoint-Präsentation</vt:lpstr>
      <vt:lpstr>PowerPoint-Präsentation</vt:lpstr>
      <vt:lpstr>PowerPoint-Präsentation</vt:lpstr>
      <vt:lpstr>Besonderheiten in der Vorschularbeit </vt:lpstr>
      <vt:lpstr>PowerPoint-Präsentation</vt:lpstr>
      <vt:lpstr>Naturforscher</vt:lpstr>
      <vt:lpstr>Naturforscher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am 29.09.2011</dc:title>
  <dc:creator>Kiga St. Stephan</dc:creator>
  <cp:lastModifiedBy>Roesner Martina</cp:lastModifiedBy>
  <cp:revision>98</cp:revision>
  <cp:lastPrinted>2023-06-27T13:16:21Z</cp:lastPrinted>
  <dcterms:created xsi:type="dcterms:W3CDTF">2011-09-13T17:47:38Z</dcterms:created>
  <dcterms:modified xsi:type="dcterms:W3CDTF">2023-06-27T13:20:39Z</dcterms:modified>
</cp:coreProperties>
</file>